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2" r:id="rId4"/>
    <p:sldId id="260" r:id="rId5"/>
    <p:sldId id="257" r:id="rId6"/>
    <p:sldId id="258" r:id="rId7"/>
    <p:sldId id="261" r:id="rId8"/>
    <p:sldId id="263" r:id="rId9"/>
    <p:sldId id="265" r:id="rId10"/>
    <p:sldId id="26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24"/>
  </p:normalViewPr>
  <p:slideViewPr>
    <p:cSldViewPr snapToGrid="0" snapToObjects="1">
      <p:cViewPr varScale="1">
        <p:scale>
          <a:sx n="90" d="100"/>
          <a:sy n="90" d="100"/>
        </p:scale>
        <p:origin x="232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4BC3D-23CF-A849-BE2B-E74CD716AA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4141693"/>
            <a:ext cx="8791575" cy="1301673"/>
          </a:xfrm>
        </p:spPr>
        <p:txBody>
          <a:bodyPr>
            <a:normAutofit/>
          </a:bodyPr>
          <a:lstStyle/>
          <a:p>
            <a:r>
              <a:rPr lang="en-US" dirty="0"/>
              <a:t>Makerspace Raspberry Pi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F9E49A-C18D-2B4C-BE7D-DE50F7ADA9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5443368"/>
            <a:ext cx="8791575" cy="865991"/>
          </a:xfrm>
        </p:spPr>
        <p:txBody>
          <a:bodyPr>
            <a:normAutofit/>
          </a:bodyPr>
          <a:lstStyle/>
          <a:p>
            <a:r>
              <a:rPr lang="en-US" dirty="0"/>
              <a:t>Workshop 3: Python on the 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EB06AE-7A88-524C-B26D-60F1F4B62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938" y="1108038"/>
            <a:ext cx="5144547" cy="289380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300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71968-3839-324E-913F-04A5FDC0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54B28-E117-0948-B648-1270E540C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python/lesson2_motion.py</a:t>
            </a:r>
          </a:p>
          <a:p>
            <a:r>
              <a:rPr lang="en-US" dirty="0"/>
              <a:t>Each loop reads a frame, processes it, and if motion is detected it is drawn on the screen </a:t>
            </a:r>
          </a:p>
          <a:p>
            <a:r>
              <a:rPr lang="en-US" dirty="0"/>
              <a:t>Exit condition for the loop is pressing the q key</a:t>
            </a:r>
          </a:p>
          <a:p>
            <a:r>
              <a:rPr lang="en-US" dirty="0"/>
              <a:t>Contains many nested statements, lets go through it line by line!</a:t>
            </a:r>
          </a:p>
        </p:txBody>
      </p:sp>
    </p:spTree>
    <p:extLst>
      <p:ext uri="{BB962C8B-B14F-4D97-AF65-F5344CB8AC3E}">
        <p14:creationId xmlns:p14="http://schemas.microsoft.com/office/powerpoint/2010/main" val="1900783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0CCCB-78BA-6247-84A5-52699AB1C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/>
              <a:t>Assignment: Favorite Hobbies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FAF44-921B-B945-B28F-9918E1ABE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r>
              <a:rPr lang="en-US"/>
              <a:t>Do the following on the Raspberry Pi using python:</a:t>
            </a:r>
          </a:p>
          <a:p>
            <a:pPr lvl="1"/>
            <a:r>
              <a:rPr lang="en-US"/>
              <a:t>Create a dictionary with your hobbies and containing a short description of each one</a:t>
            </a:r>
          </a:p>
          <a:p>
            <a:pPr lvl="1"/>
            <a:r>
              <a:rPr lang="en-US"/>
              <a:t>Loop through each hobby, and see if it is your “most favorite” hobby out of all of them</a:t>
            </a:r>
          </a:p>
          <a:p>
            <a:pPr lvl="1"/>
            <a:r>
              <a:rPr lang="en-US"/>
              <a:t>If it is, print the hobby with its description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AF4E2A-02E2-E64C-98B7-98458FEB8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537" y="4237037"/>
            <a:ext cx="3727450" cy="22588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3C0260-B9C5-F547-9FBF-0B7514BF6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178" y="4337755"/>
            <a:ext cx="1579561" cy="21938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2B8B37-85B0-B24E-A7D7-DFF73C017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638" y="4337755"/>
            <a:ext cx="31750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421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C0B12-57F6-8248-8EFD-37583BE82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8BED0-262B-8849-9BEB-0662AB86E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Variables in python can take on the following types: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r>
              <a:rPr lang="en-US" dirty="0"/>
              <a:t>Double</a:t>
            </a:r>
          </a:p>
          <a:p>
            <a:pPr lvl="1"/>
            <a:r>
              <a:rPr lang="en-US" dirty="0"/>
              <a:t>Boolean</a:t>
            </a:r>
          </a:p>
          <a:p>
            <a:pPr lvl="1"/>
            <a:r>
              <a:rPr lang="en-US" dirty="0"/>
              <a:t>String</a:t>
            </a:r>
          </a:p>
          <a:p>
            <a:pPr lvl="1"/>
            <a:r>
              <a:rPr lang="en-US" dirty="0"/>
              <a:t>List</a:t>
            </a:r>
          </a:p>
          <a:p>
            <a:pPr lvl="1"/>
            <a:r>
              <a:rPr lang="en-US" dirty="0"/>
              <a:t>Dictionary</a:t>
            </a:r>
          </a:p>
          <a:p>
            <a:pPr lvl="1"/>
            <a:r>
              <a:rPr lang="en-US" dirty="0"/>
              <a:t>Object</a:t>
            </a:r>
          </a:p>
          <a:p>
            <a:pPr lvl="1"/>
            <a:r>
              <a:rPr lang="en-US" dirty="0"/>
              <a:t>Tuple</a:t>
            </a:r>
          </a:p>
          <a:p>
            <a:r>
              <a:rPr lang="en-US" dirty="0"/>
              <a:t>Assignment uses the equals 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EE9899-C587-5747-804C-26E8F59E5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290" y="3046411"/>
            <a:ext cx="4625358" cy="251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47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2988F1-550E-4547-AF4C-2B094D05A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D6749-E3F2-7D4C-A7C7-CD5BEA6B5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Elements can be accessed by their index starting from zero</a:t>
            </a:r>
          </a:p>
          <a:p>
            <a:r>
              <a:rPr lang="en-US" sz="2000" dirty="0"/>
              <a:t>Elements can easily be added or removed</a:t>
            </a:r>
          </a:p>
          <a:p>
            <a:r>
              <a:rPr lang="en-US" sz="2000" dirty="0"/>
              <a:t>Makes sense when you need to access a set of N things without needing to lookup a specific thing</a:t>
            </a:r>
          </a:p>
          <a:p>
            <a:r>
              <a:rPr lang="en-US" sz="2000" dirty="0"/>
              <a:t>A tuple is like a list that can’t be modified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B654C1-4E33-5A4F-B3E5-98CA198D6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79452"/>
            <a:ext cx="5456279" cy="447414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85" name="Group 84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86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7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98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307619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71F2D-F62C-734E-B9BC-4399F0BC0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BF098-F340-CA40-A3F6-336FFF6CE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value pair.</a:t>
            </a:r>
          </a:p>
          <a:p>
            <a:r>
              <a:rPr lang="en-US" dirty="0"/>
              <a:t>Lookup a word (key) in the dictionary, get its meaning (value)</a:t>
            </a:r>
          </a:p>
          <a:p>
            <a:r>
              <a:rPr lang="en-US" dirty="0"/>
              <a:t>Makes sense when you need to lookup specific things in a 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B2F6C6-90E2-0049-8FA5-ECAD903A7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11" y="4020344"/>
            <a:ext cx="8755064" cy="259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11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 144">
            <a:extLst>
              <a:ext uri="{FF2B5EF4-FFF2-40B4-BE49-F238E27FC236}">
                <a16:creationId xmlns:a16="http://schemas.microsoft.com/office/drawing/2014/main" id="{2C113195-43EA-4B6A-B281-C0458D926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6" name="Rectangle 145">
              <a:extLst>
                <a:ext uri="{FF2B5EF4-FFF2-40B4-BE49-F238E27FC236}">
                  <a16:creationId xmlns:a16="http://schemas.microsoft.com/office/drawing/2014/main" id="{27DEAF6E-67FE-4877-B38B-0F2BF78576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2">
              <a:extLst>
                <a:ext uri="{FF2B5EF4-FFF2-40B4-BE49-F238E27FC236}">
                  <a16:creationId xmlns:a16="http://schemas.microsoft.com/office/drawing/2014/main" id="{F60C980E-E723-46CF-9296-C7BBA4DB8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8D36904-1712-4C81-B063-66E1D4777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40302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0" name="Rectangle 5">
              <a:extLst>
                <a:ext uri="{FF2B5EF4-FFF2-40B4-BE49-F238E27FC236}">
                  <a16:creationId xmlns:a16="http://schemas.microsoft.com/office/drawing/2014/main" id="{BEA28722-E2AF-4D8D-9E59-65B94630A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1" name="Freeform 6">
              <a:extLst>
                <a:ext uri="{FF2B5EF4-FFF2-40B4-BE49-F238E27FC236}">
                  <a16:creationId xmlns:a16="http://schemas.microsoft.com/office/drawing/2014/main" id="{A279E077-7DAF-4B93-BE2C-98F6B13A1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7">
              <a:extLst>
                <a:ext uri="{FF2B5EF4-FFF2-40B4-BE49-F238E27FC236}">
                  <a16:creationId xmlns:a16="http://schemas.microsoft.com/office/drawing/2014/main" id="{E78603D6-020D-4269-95E5-2E17499DA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Rectangle 8">
              <a:extLst>
                <a:ext uri="{FF2B5EF4-FFF2-40B4-BE49-F238E27FC236}">
                  <a16:creationId xmlns:a16="http://schemas.microsoft.com/office/drawing/2014/main" id="{CE9500AA-AB8C-4023-967A-11555F0F4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4" name="Freeform 9">
              <a:extLst>
                <a:ext uri="{FF2B5EF4-FFF2-40B4-BE49-F238E27FC236}">
                  <a16:creationId xmlns:a16="http://schemas.microsoft.com/office/drawing/2014/main" id="{1B716630-BD94-436E-9E9C-5D534092D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10">
              <a:extLst>
                <a:ext uri="{FF2B5EF4-FFF2-40B4-BE49-F238E27FC236}">
                  <a16:creationId xmlns:a16="http://schemas.microsoft.com/office/drawing/2014/main" id="{4CE6FCD2-8177-4A45-88ED-A2B986102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id="{E32BEED2-100A-48B2-B552-07B54EEC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12">
              <a:extLst>
                <a:ext uri="{FF2B5EF4-FFF2-40B4-BE49-F238E27FC236}">
                  <a16:creationId xmlns:a16="http://schemas.microsoft.com/office/drawing/2014/main" id="{839DB29D-A8C6-484A-A747-14733D5B3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13">
              <a:extLst>
                <a:ext uri="{FF2B5EF4-FFF2-40B4-BE49-F238E27FC236}">
                  <a16:creationId xmlns:a16="http://schemas.microsoft.com/office/drawing/2014/main" id="{B1A468B2-ABD1-447D-89DC-7A9CFBBCB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14">
              <a:extLst>
                <a:ext uri="{FF2B5EF4-FFF2-40B4-BE49-F238E27FC236}">
                  <a16:creationId xmlns:a16="http://schemas.microsoft.com/office/drawing/2014/main" id="{219C1A45-C8B0-48AE-B5A9-A1B40B43B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15">
              <a:extLst>
                <a:ext uri="{FF2B5EF4-FFF2-40B4-BE49-F238E27FC236}">
                  <a16:creationId xmlns:a16="http://schemas.microsoft.com/office/drawing/2014/main" id="{F2910D68-E982-47F7-A53C-ABA0CB34F7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16">
              <a:extLst>
                <a:ext uri="{FF2B5EF4-FFF2-40B4-BE49-F238E27FC236}">
                  <a16:creationId xmlns:a16="http://schemas.microsoft.com/office/drawing/2014/main" id="{C4B84BAD-BCB3-4BF2-8A3C-3391BF4AB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17">
              <a:extLst>
                <a:ext uri="{FF2B5EF4-FFF2-40B4-BE49-F238E27FC236}">
                  <a16:creationId xmlns:a16="http://schemas.microsoft.com/office/drawing/2014/main" id="{522D8CE7-E27B-4BAE-962D-AAC0D66E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18">
              <a:extLst>
                <a:ext uri="{FF2B5EF4-FFF2-40B4-BE49-F238E27FC236}">
                  <a16:creationId xmlns:a16="http://schemas.microsoft.com/office/drawing/2014/main" id="{1042B4B5-2D6F-405A-A112-D5F96027E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19">
              <a:extLst>
                <a:ext uri="{FF2B5EF4-FFF2-40B4-BE49-F238E27FC236}">
                  <a16:creationId xmlns:a16="http://schemas.microsoft.com/office/drawing/2014/main" id="{199F606E-DC72-4CAF-AFF2-58FA0121E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20">
              <a:extLst>
                <a:ext uri="{FF2B5EF4-FFF2-40B4-BE49-F238E27FC236}">
                  <a16:creationId xmlns:a16="http://schemas.microsoft.com/office/drawing/2014/main" id="{C949CB30-1690-4B14-954A-4FA9637C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21">
              <a:extLst>
                <a:ext uri="{FF2B5EF4-FFF2-40B4-BE49-F238E27FC236}">
                  <a16:creationId xmlns:a16="http://schemas.microsoft.com/office/drawing/2014/main" id="{84EE3B4E-AE37-4F27-B6AC-FF20B9BE3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22">
              <a:extLst>
                <a:ext uri="{FF2B5EF4-FFF2-40B4-BE49-F238E27FC236}">
                  <a16:creationId xmlns:a16="http://schemas.microsoft.com/office/drawing/2014/main" id="{798942D8-2074-4A7F-AD65-7564D8C3B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23">
              <a:extLst>
                <a:ext uri="{FF2B5EF4-FFF2-40B4-BE49-F238E27FC236}">
                  <a16:creationId xmlns:a16="http://schemas.microsoft.com/office/drawing/2014/main" id="{D4324684-C1DE-4AF8-B17D-917AD23FE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24">
              <a:extLst>
                <a:ext uri="{FF2B5EF4-FFF2-40B4-BE49-F238E27FC236}">
                  <a16:creationId xmlns:a16="http://schemas.microsoft.com/office/drawing/2014/main" id="{A4C18B6C-86CE-40F9-919C-9490AD3E3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25">
              <a:extLst>
                <a:ext uri="{FF2B5EF4-FFF2-40B4-BE49-F238E27FC236}">
                  <a16:creationId xmlns:a16="http://schemas.microsoft.com/office/drawing/2014/main" id="{72DB2464-DEE2-4EB2-9FB2-46768EE68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26">
              <a:extLst>
                <a:ext uri="{FF2B5EF4-FFF2-40B4-BE49-F238E27FC236}">
                  <a16:creationId xmlns:a16="http://schemas.microsoft.com/office/drawing/2014/main" id="{56E24DAD-4831-4565-ACE0-E7FDBC654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27">
              <a:extLst>
                <a:ext uri="{FF2B5EF4-FFF2-40B4-BE49-F238E27FC236}">
                  <a16:creationId xmlns:a16="http://schemas.microsoft.com/office/drawing/2014/main" id="{ADB70D91-E74C-433F-9BCD-587B93561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28">
              <a:extLst>
                <a:ext uri="{FF2B5EF4-FFF2-40B4-BE49-F238E27FC236}">
                  <a16:creationId xmlns:a16="http://schemas.microsoft.com/office/drawing/2014/main" id="{E982042F-EEF5-49A7-87B3-43F929699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29">
              <a:extLst>
                <a:ext uri="{FF2B5EF4-FFF2-40B4-BE49-F238E27FC236}">
                  <a16:creationId xmlns:a16="http://schemas.microsoft.com/office/drawing/2014/main" id="{54806968-8087-4915-B489-2BE793DD2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30">
              <a:extLst>
                <a:ext uri="{FF2B5EF4-FFF2-40B4-BE49-F238E27FC236}">
                  <a16:creationId xmlns:a16="http://schemas.microsoft.com/office/drawing/2014/main" id="{A937487D-58AA-4E9D-966F-85938FA8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31">
              <a:extLst>
                <a:ext uri="{FF2B5EF4-FFF2-40B4-BE49-F238E27FC236}">
                  <a16:creationId xmlns:a16="http://schemas.microsoft.com/office/drawing/2014/main" id="{FDA6755A-0790-476D-86D7-F95215FAD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32">
              <a:extLst>
                <a:ext uri="{FF2B5EF4-FFF2-40B4-BE49-F238E27FC236}">
                  <a16:creationId xmlns:a16="http://schemas.microsoft.com/office/drawing/2014/main" id="{A951E2B3-F005-4EDC-B890-F93D63F12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Rectangle 33">
              <a:extLst>
                <a:ext uri="{FF2B5EF4-FFF2-40B4-BE49-F238E27FC236}">
                  <a16:creationId xmlns:a16="http://schemas.microsoft.com/office/drawing/2014/main" id="{466F4EF3-7ED2-4EC7-8F76-4AD87CD1E5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9" name="Freeform 34">
              <a:extLst>
                <a:ext uri="{FF2B5EF4-FFF2-40B4-BE49-F238E27FC236}">
                  <a16:creationId xmlns:a16="http://schemas.microsoft.com/office/drawing/2014/main" id="{521BF1A3-D416-49F9-A1D2-4C7B3218B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35">
              <a:extLst>
                <a:ext uri="{FF2B5EF4-FFF2-40B4-BE49-F238E27FC236}">
                  <a16:creationId xmlns:a16="http://schemas.microsoft.com/office/drawing/2014/main" id="{F6C16CF8-3F09-4C17-94A6-42BCABB66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36">
              <a:extLst>
                <a:ext uri="{FF2B5EF4-FFF2-40B4-BE49-F238E27FC236}">
                  <a16:creationId xmlns:a16="http://schemas.microsoft.com/office/drawing/2014/main" id="{B667C1A8-CDB1-4FD0-A3F6-0E035C7CA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37">
              <a:extLst>
                <a:ext uri="{FF2B5EF4-FFF2-40B4-BE49-F238E27FC236}">
                  <a16:creationId xmlns:a16="http://schemas.microsoft.com/office/drawing/2014/main" id="{0B2B73AB-248E-49DB-8ED2-3FCB0A0D8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38">
              <a:extLst>
                <a:ext uri="{FF2B5EF4-FFF2-40B4-BE49-F238E27FC236}">
                  <a16:creationId xmlns:a16="http://schemas.microsoft.com/office/drawing/2014/main" id="{8411F083-5CD4-4569-BA08-059B5CA9A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39">
              <a:extLst>
                <a:ext uri="{FF2B5EF4-FFF2-40B4-BE49-F238E27FC236}">
                  <a16:creationId xmlns:a16="http://schemas.microsoft.com/office/drawing/2014/main" id="{AF78C2C2-8584-4B3B-9AF8-E7FF368FA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40">
              <a:extLst>
                <a:ext uri="{FF2B5EF4-FFF2-40B4-BE49-F238E27FC236}">
                  <a16:creationId xmlns:a16="http://schemas.microsoft.com/office/drawing/2014/main" id="{40934674-5C07-4146-B556-4A271D996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41">
              <a:extLst>
                <a:ext uri="{FF2B5EF4-FFF2-40B4-BE49-F238E27FC236}">
                  <a16:creationId xmlns:a16="http://schemas.microsoft.com/office/drawing/2014/main" id="{D970276A-A310-41DB-B917-D7D346566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42">
              <a:extLst>
                <a:ext uri="{FF2B5EF4-FFF2-40B4-BE49-F238E27FC236}">
                  <a16:creationId xmlns:a16="http://schemas.microsoft.com/office/drawing/2014/main" id="{EEEC747F-78C5-4212-8ACE-BB4B7D248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43">
              <a:extLst>
                <a:ext uri="{FF2B5EF4-FFF2-40B4-BE49-F238E27FC236}">
                  <a16:creationId xmlns:a16="http://schemas.microsoft.com/office/drawing/2014/main" id="{821AE83F-022D-41AF-A219-992ACE1E00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44">
              <a:extLst>
                <a:ext uri="{FF2B5EF4-FFF2-40B4-BE49-F238E27FC236}">
                  <a16:creationId xmlns:a16="http://schemas.microsoft.com/office/drawing/2014/main" id="{EF049934-C636-4279-91F0-ED3121923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Rectangle 45">
              <a:extLst>
                <a:ext uri="{FF2B5EF4-FFF2-40B4-BE49-F238E27FC236}">
                  <a16:creationId xmlns:a16="http://schemas.microsoft.com/office/drawing/2014/main" id="{8588DF1D-2DD2-499F-9384-29C92277FA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1" name="Freeform 46">
              <a:extLst>
                <a:ext uri="{FF2B5EF4-FFF2-40B4-BE49-F238E27FC236}">
                  <a16:creationId xmlns:a16="http://schemas.microsoft.com/office/drawing/2014/main" id="{DF555F2B-5E3D-438F-89A8-EABA91A72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47">
              <a:extLst>
                <a:ext uri="{FF2B5EF4-FFF2-40B4-BE49-F238E27FC236}">
                  <a16:creationId xmlns:a16="http://schemas.microsoft.com/office/drawing/2014/main" id="{006B22A5-B971-42EE-9141-E65B4EF26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48">
              <a:extLst>
                <a:ext uri="{FF2B5EF4-FFF2-40B4-BE49-F238E27FC236}">
                  <a16:creationId xmlns:a16="http://schemas.microsoft.com/office/drawing/2014/main" id="{3AA529FD-59E0-4B70-94C1-D0541A63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49">
              <a:extLst>
                <a:ext uri="{FF2B5EF4-FFF2-40B4-BE49-F238E27FC236}">
                  <a16:creationId xmlns:a16="http://schemas.microsoft.com/office/drawing/2014/main" id="{ABAFA9C1-3649-4F7F-81D0-69DF7919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50">
              <a:extLst>
                <a:ext uri="{FF2B5EF4-FFF2-40B4-BE49-F238E27FC236}">
                  <a16:creationId xmlns:a16="http://schemas.microsoft.com/office/drawing/2014/main" id="{D3CCFACE-F8B9-45E4-8F31-797E1C67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51">
              <a:extLst>
                <a:ext uri="{FF2B5EF4-FFF2-40B4-BE49-F238E27FC236}">
                  <a16:creationId xmlns:a16="http://schemas.microsoft.com/office/drawing/2014/main" id="{D9F7B9DB-1C45-4CD5-A025-F49F84F12D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52">
              <a:extLst>
                <a:ext uri="{FF2B5EF4-FFF2-40B4-BE49-F238E27FC236}">
                  <a16:creationId xmlns:a16="http://schemas.microsoft.com/office/drawing/2014/main" id="{3E76F16C-AE46-486F-B365-837F8E2AD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53">
              <a:extLst>
                <a:ext uri="{FF2B5EF4-FFF2-40B4-BE49-F238E27FC236}">
                  <a16:creationId xmlns:a16="http://schemas.microsoft.com/office/drawing/2014/main" id="{1B26D62F-5620-4D58-B99D-D4149B7D2D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54">
              <a:extLst>
                <a:ext uri="{FF2B5EF4-FFF2-40B4-BE49-F238E27FC236}">
                  <a16:creationId xmlns:a16="http://schemas.microsoft.com/office/drawing/2014/main" id="{D7E1F06E-43A3-4960-A8A9-5B5FF2D1E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55">
              <a:extLst>
                <a:ext uri="{FF2B5EF4-FFF2-40B4-BE49-F238E27FC236}">
                  <a16:creationId xmlns:a16="http://schemas.microsoft.com/office/drawing/2014/main" id="{67976099-4433-463C-A8CB-2B2E9522B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56">
              <a:extLst>
                <a:ext uri="{FF2B5EF4-FFF2-40B4-BE49-F238E27FC236}">
                  <a16:creationId xmlns:a16="http://schemas.microsoft.com/office/drawing/2014/main" id="{48D4F79B-7C11-4960-8519-A1987A346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57">
              <a:extLst>
                <a:ext uri="{FF2B5EF4-FFF2-40B4-BE49-F238E27FC236}">
                  <a16:creationId xmlns:a16="http://schemas.microsoft.com/office/drawing/2014/main" id="{701CA4FF-5ECD-40A8-8795-F72A2EF6F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58">
              <a:extLst>
                <a:ext uri="{FF2B5EF4-FFF2-40B4-BE49-F238E27FC236}">
                  <a16:creationId xmlns:a16="http://schemas.microsoft.com/office/drawing/2014/main" id="{7593ABCC-9855-4EB5-9344-0FA5E1F20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1E88C0-2D64-3D48-939A-27BC87ACE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353" y="618518"/>
            <a:ext cx="4413736" cy="1478570"/>
          </a:xfrm>
        </p:spPr>
        <p:txBody>
          <a:bodyPr>
            <a:normAutofit/>
          </a:bodyPr>
          <a:lstStyle/>
          <a:p>
            <a:r>
              <a:rPr lang="en-US"/>
              <a:t>Conditionals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19F486-29B8-7D4A-AFA4-A2DC8913F9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98" r="6281" b="-2"/>
          <a:stretch/>
        </p:blipFill>
        <p:spPr>
          <a:xfrm>
            <a:off x="-5597" y="1"/>
            <a:ext cx="6101597" cy="3427413"/>
          </a:xfrm>
          <a:custGeom>
            <a:avLst/>
            <a:gdLst>
              <a:gd name="connsiteX0" fmla="*/ 0 w 6101597"/>
              <a:gd name="connsiteY0" fmla="*/ 0 h 3427413"/>
              <a:gd name="connsiteX1" fmla="*/ 6101597 w 6101597"/>
              <a:gd name="connsiteY1" fmla="*/ 0 h 3427413"/>
              <a:gd name="connsiteX2" fmla="*/ 6101597 w 6101597"/>
              <a:gd name="connsiteY2" fmla="*/ 3427413 h 3427413"/>
              <a:gd name="connsiteX3" fmla="*/ 0 w 6101597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F043BB-647C-3942-9BA5-8DE82A1FFF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49" r="10924" b="-2"/>
          <a:stretch/>
        </p:blipFill>
        <p:spPr>
          <a:xfrm>
            <a:off x="-5597" y="3427414"/>
            <a:ext cx="6101597" cy="3430587"/>
          </a:xfrm>
          <a:custGeom>
            <a:avLst/>
            <a:gdLst>
              <a:gd name="connsiteX0" fmla="*/ 0 w 6101597"/>
              <a:gd name="connsiteY0" fmla="*/ 0 h 3430587"/>
              <a:gd name="connsiteX1" fmla="*/ 6101597 w 6101597"/>
              <a:gd name="connsiteY1" fmla="*/ 0 h 3430587"/>
              <a:gd name="connsiteX2" fmla="*/ 6101597 w 6101597"/>
              <a:gd name="connsiteY2" fmla="*/ 3430587 h 3430587"/>
              <a:gd name="connsiteX3" fmla="*/ 0 w 6101597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30587">
                <a:moveTo>
                  <a:pt x="0" y="0"/>
                </a:moveTo>
                <a:lnTo>
                  <a:pt x="6101597" y="0"/>
                </a:lnTo>
                <a:lnTo>
                  <a:pt x="6101597" y="3430587"/>
                </a:lnTo>
                <a:lnTo>
                  <a:pt x="0" y="3430587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9EF97-67E7-E243-B102-2D135FA7F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5352" y="2249487"/>
            <a:ext cx="4413737" cy="3541714"/>
          </a:xfrm>
        </p:spPr>
        <p:txBody>
          <a:bodyPr>
            <a:normAutofit/>
          </a:bodyPr>
          <a:lstStyle/>
          <a:p>
            <a:r>
              <a:rPr lang="en-US" dirty="0"/>
              <a:t>Fundamental building blocks of logic</a:t>
            </a:r>
          </a:p>
          <a:p>
            <a:r>
              <a:rPr lang="en-US" dirty="0"/>
              <a:t>If P, Then Q</a:t>
            </a:r>
          </a:p>
          <a:p>
            <a:r>
              <a:rPr lang="en-US" dirty="0"/>
              <a:t>We don’t write then in python, instead we use indentation to signal that we are in an if block</a:t>
            </a:r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2B1ACDB1-A7EB-4159-B316-A230683B7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3354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AA825E81-DC4F-4A95-86BA-8FD9D6388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6101597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142532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3F288-9570-A442-A6FF-6F4A50621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Joint Conditionals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56DAB-51B4-9F4D-BEB2-F08B85693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52" y="2249487"/>
            <a:ext cx="5806287" cy="206123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4FFC1-1257-114A-8351-3B94AD102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r>
              <a:rPr lang="en-US" dirty="0"/>
              <a:t>Evaluated from left to right</a:t>
            </a:r>
          </a:p>
          <a:p>
            <a:r>
              <a:rPr lang="en-US" dirty="0"/>
              <a:t>Parenthesis can be used to create sub expressions that are all evaluated together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37F2FF-7C99-2A41-9F0B-67CCDC6A1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8645" y="4620278"/>
            <a:ext cx="7105464" cy="177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92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4C6390-E014-B843-A65C-90EBDB29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Nested Conditionals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F3159B-B152-44C3-8BF8-D0FDEE9A2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A conditional within a conditional</a:t>
            </a:r>
          </a:p>
          <a:p>
            <a:r>
              <a:rPr lang="en-US" sz="2000" dirty="0"/>
              <a:t>Note: conditionals are not the only types of statements that can be nested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1E22E94-CEE8-8E4E-AE79-42E544BC1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02313"/>
            <a:ext cx="5456279" cy="362842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12ACA78-970B-524A-9FA9-743D21E939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0955" y="3729567"/>
            <a:ext cx="41402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991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644B4-746A-9E43-9F87-ABD84E581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Loops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305801-9872-0A4F-8DB2-D65E5318D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619" y="2467049"/>
            <a:ext cx="4851400" cy="3225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5A00B5-B228-5E41-ADB5-0269736B2135}"/>
              </a:ext>
            </a:extLst>
          </p:cNvPr>
          <p:cNvSpPr txBox="1"/>
          <p:nvPr/>
        </p:nvSpPr>
        <p:spPr>
          <a:xfrm>
            <a:off x="542925" y="2714624"/>
            <a:ext cx="59636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Do something over until a condition is met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Useful conditionals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 (If the expression A is true)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 == B (A is equal to B)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 &lt; B (A is less than B)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 &lt;= B (A is less than or equal to B)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 &gt; B (A is greater than B)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 &gt;= B (A is greater than or equal to B)</a:t>
            </a:r>
          </a:p>
        </p:txBody>
      </p:sp>
    </p:spTree>
    <p:extLst>
      <p:ext uri="{BB962C8B-B14F-4D97-AF65-F5344CB8AC3E}">
        <p14:creationId xmlns:p14="http://schemas.microsoft.com/office/powerpoint/2010/main" val="3851751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C1AA-64C0-3848-A817-E39EA738B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Looping over 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31932-6469-B34C-B003-585C2B353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something with each member of a 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DFD0A1-99C1-714F-A858-4BFCCB7FC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911" y="2097088"/>
            <a:ext cx="4508500" cy="213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438AE4-7F84-F344-ACCB-5262095E3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811" y="4383087"/>
            <a:ext cx="94996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90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388</Words>
  <Application>Microsoft Macintosh PowerPoint</Application>
  <PresentationFormat>Widescreen</PresentationFormat>
  <Paragraphs>53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Tw Cen MT</vt:lpstr>
      <vt:lpstr>Circuit</vt:lpstr>
      <vt:lpstr>Makerspace Raspberry Pi </vt:lpstr>
      <vt:lpstr>Variables in Python</vt:lpstr>
      <vt:lpstr>List</vt:lpstr>
      <vt:lpstr>Dictionaries</vt:lpstr>
      <vt:lpstr>Conditionals</vt:lpstr>
      <vt:lpstr>Joint Conditionals</vt:lpstr>
      <vt:lpstr>Nested Conditionals</vt:lpstr>
      <vt:lpstr>Loops</vt:lpstr>
      <vt:lpstr>Looping over a set</vt:lpstr>
      <vt:lpstr>Real World Example</vt:lpstr>
      <vt:lpstr>Assignment: Favorite Hobbies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Makerspace Raspberry Pi </dc:title>
  <dc:creator>Vance, Carroll S</dc:creator>
  <cp:lastModifiedBy>Vance, Carroll S</cp:lastModifiedBy>
  <cp:revision>4</cp:revision>
  <dcterms:created xsi:type="dcterms:W3CDTF">2019-02-23T01:26:36Z</dcterms:created>
  <dcterms:modified xsi:type="dcterms:W3CDTF">2019-02-23T01:56:13Z</dcterms:modified>
</cp:coreProperties>
</file>